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6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5" r:id="rId6"/>
    <p:sldId id="272" r:id="rId7"/>
    <p:sldId id="260" r:id="rId8"/>
    <p:sldId id="261" r:id="rId9"/>
    <p:sldId id="262" r:id="rId10"/>
    <p:sldId id="263" r:id="rId11"/>
    <p:sldId id="270" r:id="rId12"/>
    <p:sldId id="267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E4D7E-2333-F840-8FC8-3CC249DD5BF0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58B93A-DFB2-2F49-BDA2-063023D09B86}">
      <dgm:prSet phldrT="[Text]" custT="1"/>
      <dgm:spPr/>
      <dgm:t>
        <a:bodyPr/>
        <a:lstStyle/>
        <a:p>
          <a:r>
            <a:rPr lang="en-US" sz="1800" dirty="0" smtClean="0"/>
            <a:t>Pick up a bike at any Ford </a:t>
          </a:r>
          <a:r>
            <a:rPr lang="en-US" sz="1800" dirty="0" err="1" smtClean="0"/>
            <a:t>GoBike</a:t>
          </a:r>
          <a:r>
            <a:rPr lang="en-US" sz="1800" dirty="0" smtClean="0"/>
            <a:t> station.</a:t>
          </a:r>
          <a:endParaRPr lang="en-US" sz="1800" dirty="0"/>
        </a:p>
      </dgm:t>
    </dgm:pt>
    <dgm:pt modelId="{EED947F3-AF47-1D4F-8917-AFF3F1CC855C}" type="parTrans" cxnId="{68B9ABC2-3D7C-8F4C-99FF-0E9A7C7E53E4}">
      <dgm:prSet/>
      <dgm:spPr/>
      <dgm:t>
        <a:bodyPr/>
        <a:lstStyle/>
        <a:p>
          <a:endParaRPr lang="en-US"/>
        </a:p>
      </dgm:t>
    </dgm:pt>
    <dgm:pt modelId="{9654FB18-EEA9-7C49-8E55-A0F4A1A9940C}" type="sibTrans" cxnId="{68B9ABC2-3D7C-8F4C-99FF-0E9A7C7E53E4}">
      <dgm:prSet/>
      <dgm:spPr/>
      <dgm:t>
        <a:bodyPr/>
        <a:lstStyle/>
        <a:p>
          <a:endParaRPr lang="en-US"/>
        </a:p>
      </dgm:t>
    </dgm:pt>
    <dgm:pt modelId="{0295EACC-F02A-544E-9554-C847C2D9E5CC}">
      <dgm:prSet phldrT="[Text]" custT="1"/>
      <dgm:spPr/>
      <dgm:t>
        <a:bodyPr/>
        <a:lstStyle/>
        <a:p>
          <a:r>
            <a:rPr lang="en-US" sz="1800" dirty="0" smtClean="0"/>
            <a:t>Ride across SF for quick trips!</a:t>
          </a:r>
          <a:endParaRPr lang="en-US" sz="1800" dirty="0"/>
        </a:p>
      </dgm:t>
    </dgm:pt>
    <dgm:pt modelId="{A9F74044-DB35-2A46-8315-648625D77297}" type="parTrans" cxnId="{60CF4B6B-D828-5342-A10A-8D66B3FBCAD6}">
      <dgm:prSet/>
      <dgm:spPr/>
      <dgm:t>
        <a:bodyPr/>
        <a:lstStyle/>
        <a:p>
          <a:endParaRPr lang="en-US"/>
        </a:p>
      </dgm:t>
    </dgm:pt>
    <dgm:pt modelId="{ABD296F9-FC59-3B48-8F65-AFF01CD2C275}" type="sibTrans" cxnId="{60CF4B6B-D828-5342-A10A-8D66B3FBCAD6}">
      <dgm:prSet/>
      <dgm:spPr/>
      <dgm:t>
        <a:bodyPr/>
        <a:lstStyle/>
        <a:p>
          <a:endParaRPr lang="en-US"/>
        </a:p>
      </dgm:t>
    </dgm:pt>
    <dgm:pt modelId="{7B1B467C-B7EC-A241-99AA-95A47DEDBA87}">
      <dgm:prSet phldrT="[Text]" custT="1"/>
      <dgm:spPr/>
      <dgm:t>
        <a:bodyPr/>
        <a:lstStyle/>
        <a:p>
          <a:r>
            <a:rPr lang="en-US" sz="2000" dirty="0" smtClean="0"/>
            <a:t>End a trip by returning at any bike station.</a:t>
          </a:r>
          <a:endParaRPr lang="en-US" sz="2000" dirty="0"/>
        </a:p>
      </dgm:t>
    </dgm:pt>
    <dgm:pt modelId="{F363FD26-B5F1-8A47-8D69-3303B9B056E9}" type="parTrans" cxnId="{0FB08D24-0E91-2E4D-B4CB-F6E073C8CDCD}">
      <dgm:prSet/>
      <dgm:spPr/>
      <dgm:t>
        <a:bodyPr/>
        <a:lstStyle/>
        <a:p>
          <a:endParaRPr lang="en-US"/>
        </a:p>
      </dgm:t>
    </dgm:pt>
    <dgm:pt modelId="{2056548B-6471-CE48-A15A-04A7D7AFFE0C}" type="sibTrans" cxnId="{0FB08D24-0E91-2E4D-B4CB-F6E073C8CDCD}">
      <dgm:prSet/>
      <dgm:spPr/>
      <dgm:t>
        <a:bodyPr/>
        <a:lstStyle/>
        <a:p>
          <a:endParaRPr lang="en-US"/>
        </a:p>
      </dgm:t>
    </dgm:pt>
    <dgm:pt modelId="{CB5EBB50-0FB0-6843-86D8-13AF92DE4B64}" type="pres">
      <dgm:prSet presAssocID="{09DE4D7E-2333-F840-8FC8-3CC249DD5BF0}" presName="Name0" presStyleCnt="0">
        <dgm:presLayoutVars>
          <dgm:dir/>
          <dgm:resizeHandles val="exact"/>
        </dgm:presLayoutVars>
      </dgm:prSet>
      <dgm:spPr/>
    </dgm:pt>
    <dgm:pt modelId="{67B10510-9A13-2444-82F6-B4D2FEE7B488}" type="pres">
      <dgm:prSet presAssocID="{8258B93A-DFB2-2F49-BDA2-063023D09B86}" presName="composite" presStyleCnt="0"/>
      <dgm:spPr/>
    </dgm:pt>
    <dgm:pt modelId="{3436782D-A7B1-D345-81AE-3D1160C7AB6E}" type="pres">
      <dgm:prSet presAssocID="{8258B93A-DFB2-2F49-BDA2-063023D09B86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4B574E7D-683F-6649-B570-EE9227EFD065}" type="pres">
      <dgm:prSet presAssocID="{8258B93A-DFB2-2F49-BDA2-063023D09B86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CE40-F341-644A-B5C7-7B5D1CAA1247}" type="pres">
      <dgm:prSet presAssocID="{9654FB18-EEA9-7C49-8E55-A0F4A1A9940C}" presName="sibTrans" presStyleLbl="sibTrans2D1" presStyleIdx="0" presStyleCnt="2"/>
      <dgm:spPr/>
    </dgm:pt>
    <dgm:pt modelId="{468FC9B7-ED9C-1D4C-9237-4EA3E4C3AACA}" type="pres">
      <dgm:prSet presAssocID="{9654FB18-EEA9-7C49-8E55-A0F4A1A9940C}" presName="connTx" presStyleLbl="sibTrans2D1" presStyleIdx="0" presStyleCnt="2"/>
      <dgm:spPr/>
    </dgm:pt>
    <dgm:pt modelId="{138E6F53-FDEB-1B46-A29A-61733F190C63}" type="pres">
      <dgm:prSet presAssocID="{0295EACC-F02A-544E-9554-C847C2D9E5CC}" presName="composite" presStyleCnt="0"/>
      <dgm:spPr/>
    </dgm:pt>
    <dgm:pt modelId="{CAFF1744-5D5E-2A47-9B20-342339D42847}" type="pres">
      <dgm:prSet presAssocID="{0295EACC-F02A-544E-9554-C847C2D9E5CC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E8B2C3A-B707-BC4F-B9C1-12B283927059}" type="pres">
      <dgm:prSet presAssocID="{0295EACC-F02A-544E-9554-C847C2D9E5CC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45E65-BABA-EF4E-B1A0-A5C0D885A55D}" type="pres">
      <dgm:prSet presAssocID="{ABD296F9-FC59-3B48-8F65-AFF01CD2C275}" presName="sibTrans" presStyleLbl="sibTrans2D1" presStyleIdx="1" presStyleCnt="2"/>
      <dgm:spPr/>
    </dgm:pt>
    <dgm:pt modelId="{B1A4DE6E-722A-394B-BBAC-C86C164147D7}" type="pres">
      <dgm:prSet presAssocID="{ABD296F9-FC59-3B48-8F65-AFF01CD2C275}" presName="connTx" presStyleLbl="sibTrans2D1" presStyleIdx="1" presStyleCnt="2"/>
      <dgm:spPr/>
    </dgm:pt>
    <dgm:pt modelId="{EAB7FCAF-DFDC-FA45-B8F8-830CBB3125C6}" type="pres">
      <dgm:prSet presAssocID="{7B1B467C-B7EC-A241-99AA-95A47DEDBA87}" presName="composite" presStyleCnt="0"/>
      <dgm:spPr/>
    </dgm:pt>
    <dgm:pt modelId="{E664D110-01C4-4C41-BD19-9489F2165483}" type="pres">
      <dgm:prSet presAssocID="{7B1B467C-B7EC-A241-99AA-95A47DEDBA87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82280456-88E5-7C4F-953C-0CFA8CC0BC88}" type="pres">
      <dgm:prSet presAssocID="{7B1B467C-B7EC-A241-99AA-95A47DEDBA87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8C7E39-6652-0E4D-9548-3EC3D07C69DC}" type="presOf" srcId="{ABD296F9-FC59-3B48-8F65-AFF01CD2C275}" destId="{55B45E65-BABA-EF4E-B1A0-A5C0D885A55D}" srcOrd="0" destOrd="0" presId="urn:microsoft.com/office/officeart/2005/8/layout/hProcess10"/>
    <dgm:cxn modelId="{12B9100B-A056-1D43-83C2-3F117627E42B}" type="presOf" srcId="{9654FB18-EEA9-7C49-8E55-A0F4A1A9940C}" destId="{468FC9B7-ED9C-1D4C-9237-4EA3E4C3AACA}" srcOrd="1" destOrd="0" presId="urn:microsoft.com/office/officeart/2005/8/layout/hProcess10"/>
    <dgm:cxn modelId="{59774D69-9E89-F749-9F08-4A4D5B17F45A}" type="presOf" srcId="{ABD296F9-FC59-3B48-8F65-AFF01CD2C275}" destId="{B1A4DE6E-722A-394B-BBAC-C86C164147D7}" srcOrd="1" destOrd="0" presId="urn:microsoft.com/office/officeart/2005/8/layout/hProcess10"/>
    <dgm:cxn modelId="{5134BCE6-C6D9-DD4F-969F-FEFE48CE7C11}" type="presOf" srcId="{0295EACC-F02A-544E-9554-C847C2D9E5CC}" destId="{DE8B2C3A-B707-BC4F-B9C1-12B283927059}" srcOrd="0" destOrd="0" presId="urn:microsoft.com/office/officeart/2005/8/layout/hProcess10"/>
    <dgm:cxn modelId="{60CF4B6B-D828-5342-A10A-8D66B3FBCAD6}" srcId="{09DE4D7E-2333-F840-8FC8-3CC249DD5BF0}" destId="{0295EACC-F02A-544E-9554-C847C2D9E5CC}" srcOrd="1" destOrd="0" parTransId="{A9F74044-DB35-2A46-8315-648625D77297}" sibTransId="{ABD296F9-FC59-3B48-8F65-AFF01CD2C275}"/>
    <dgm:cxn modelId="{68B9ABC2-3D7C-8F4C-99FF-0E9A7C7E53E4}" srcId="{09DE4D7E-2333-F840-8FC8-3CC249DD5BF0}" destId="{8258B93A-DFB2-2F49-BDA2-063023D09B86}" srcOrd="0" destOrd="0" parTransId="{EED947F3-AF47-1D4F-8917-AFF3F1CC855C}" sibTransId="{9654FB18-EEA9-7C49-8E55-A0F4A1A9940C}"/>
    <dgm:cxn modelId="{EBBF390B-F020-1A44-8B17-33AED759B957}" type="presOf" srcId="{8258B93A-DFB2-2F49-BDA2-063023D09B86}" destId="{4B574E7D-683F-6649-B570-EE9227EFD065}" srcOrd="0" destOrd="0" presId="urn:microsoft.com/office/officeart/2005/8/layout/hProcess10"/>
    <dgm:cxn modelId="{4C328464-DA78-B74B-9CE1-5756681E8091}" type="presOf" srcId="{09DE4D7E-2333-F840-8FC8-3CC249DD5BF0}" destId="{CB5EBB50-0FB0-6843-86D8-13AF92DE4B64}" srcOrd="0" destOrd="0" presId="urn:microsoft.com/office/officeart/2005/8/layout/hProcess10"/>
    <dgm:cxn modelId="{F1B2FFD3-6189-EC47-B513-5ECE68497C1D}" type="presOf" srcId="{7B1B467C-B7EC-A241-99AA-95A47DEDBA87}" destId="{82280456-88E5-7C4F-953C-0CFA8CC0BC88}" srcOrd="0" destOrd="0" presId="urn:microsoft.com/office/officeart/2005/8/layout/hProcess10"/>
    <dgm:cxn modelId="{0FB08D24-0E91-2E4D-B4CB-F6E073C8CDCD}" srcId="{09DE4D7E-2333-F840-8FC8-3CC249DD5BF0}" destId="{7B1B467C-B7EC-A241-99AA-95A47DEDBA87}" srcOrd="2" destOrd="0" parTransId="{F363FD26-B5F1-8A47-8D69-3303B9B056E9}" sibTransId="{2056548B-6471-CE48-A15A-04A7D7AFFE0C}"/>
    <dgm:cxn modelId="{E3924015-1E75-EF4A-91CC-0705DB687E43}" type="presOf" srcId="{9654FB18-EEA9-7C49-8E55-A0F4A1A9940C}" destId="{9BA1CE40-F341-644A-B5C7-7B5D1CAA1247}" srcOrd="0" destOrd="0" presId="urn:microsoft.com/office/officeart/2005/8/layout/hProcess10"/>
    <dgm:cxn modelId="{E6059B22-6BD9-AB4C-B816-A226619F8FAC}" type="presParOf" srcId="{CB5EBB50-0FB0-6843-86D8-13AF92DE4B64}" destId="{67B10510-9A13-2444-82F6-B4D2FEE7B488}" srcOrd="0" destOrd="0" presId="urn:microsoft.com/office/officeart/2005/8/layout/hProcess10"/>
    <dgm:cxn modelId="{1BE6A6F1-A34D-CC42-9A59-5E5248C9DF4C}" type="presParOf" srcId="{67B10510-9A13-2444-82F6-B4D2FEE7B488}" destId="{3436782D-A7B1-D345-81AE-3D1160C7AB6E}" srcOrd="0" destOrd="0" presId="urn:microsoft.com/office/officeart/2005/8/layout/hProcess10"/>
    <dgm:cxn modelId="{FCB5FA59-F2E4-D04E-906B-9838F5ACD526}" type="presParOf" srcId="{67B10510-9A13-2444-82F6-B4D2FEE7B488}" destId="{4B574E7D-683F-6649-B570-EE9227EFD065}" srcOrd="1" destOrd="0" presId="urn:microsoft.com/office/officeart/2005/8/layout/hProcess10"/>
    <dgm:cxn modelId="{BA59E922-96A3-A349-9206-D4A85F8A4835}" type="presParOf" srcId="{CB5EBB50-0FB0-6843-86D8-13AF92DE4B64}" destId="{9BA1CE40-F341-644A-B5C7-7B5D1CAA1247}" srcOrd="1" destOrd="0" presId="urn:microsoft.com/office/officeart/2005/8/layout/hProcess10"/>
    <dgm:cxn modelId="{9AEA081F-43E7-EF46-A768-0B6E9FCF20E7}" type="presParOf" srcId="{9BA1CE40-F341-644A-B5C7-7B5D1CAA1247}" destId="{468FC9B7-ED9C-1D4C-9237-4EA3E4C3AACA}" srcOrd="0" destOrd="0" presId="urn:microsoft.com/office/officeart/2005/8/layout/hProcess10"/>
    <dgm:cxn modelId="{A52800D4-089F-FA43-96BC-0836205730F1}" type="presParOf" srcId="{CB5EBB50-0FB0-6843-86D8-13AF92DE4B64}" destId="{138E6F53-FDEB-1B46-A29A-61733F190C63}" srcOrd="2" destOrd="0" presId="urn:microsoft.com/office/officeart/2005/8/layout/hProcess10"/>
    <dgm:cxn modelId="{622B3028-288D-894F-9FCE-9DE0F913F9E1}" type="presParOf" srcId="{138E6F53-FDEB-1B46-A29A-61733F190C63}" destId="{CAFF1744-5D5E-2A47-9B20-342339D42847}" srcOrd="0" destOrd="0" presId="urn:microsoft.com/office/officeart/2005/8/layout/hProcess10"/>
    <dgm:cxn modelId="{E7460CB9-744D-7D46-B4F6-35F36B2C1280}" type="presParOf" srcId="{138E6F53-FDEB-1B46-A29A-61733F190C63}" destId="{DE8B2C3A-B707-BC4F-B9C1-12B283927059}" srcOrd="1" destOrd="0" presId="urn:microsoft.com/office/officeart/2005/8/layout/hProcess10"/>
    <dgm:cxn modelId="{633FC9CE-E41B-4143-8059-5E7EFD3AB617}" type="presParOf" srcId="{CB5EBB50-0FB0-6843-86D8-13AF92DE4B64}" destId="{55B45E65-BABA-EF4E-B1A0-A5C0D885A55D}" srcOrd="3" destOrd="0" presId="urn:microsoft.com/office/officeart/2005/8/layout/hProcess10"/>
    <dgm:cxn modelId="{16C4B540-88E2-7741-A70F-4CB243DABD09}" type="presParOf" srcId="{55B45E65-BABA-EF4E-B1A0-A5C0D885A55D}" destId="{B1A4DE6E-722A-394B-BBAC-C86C164147D7}" srcOrd="0" destOrd="0" presId="urn:microsoft.com/office/officeart/2005/8/layout/hProcess10"/>
    <dgm:cxn modelId="{936A8A20-C62E-5649-A1E0-3853B3AA8D0F}" type="presParOf" srcId="{CB5EBB50-0FB0-6843-86D8-13AF92DE4B64}" destId="{EAB7FCAF-DFDC-FA45-B8F8-830CBB3125C6}" srcOrd="4" destOrd="0" presId="urn:microsoft.com/office/officeart/2005/8/layout/hProcess10"/>
    <dgm:cxn modelId="{2DAA7284-8869-DA42-8AE7-44FF6051CF0F}" type="presParOf" srcId="{EAB7FCAF-DFDC-FA45-B8F8-830CBB3125C6}" destId="{E664D110-01C4-4C41-BD19-9489F2165483}" srcOrd="0" destOrd="0" presId="urn:microsoft.com/office/officeart/2005/8/layout/hProcess10"/>
    <dgm:cxn modelId="{BD52B05C-646A-8F43-BE2F-9403A0881629}" type="presParOf" srcId="{EAB7FCAF-DFDC-FA45-B8F8-830CBB3125C6}" destId="{82280456-88E5-7C4F-953C-0CFA8CC0BC8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782D-A7B1-D345-81AE-3D1160C7AB6E}">
      <dsp:nvSpPr>
        <dsp:cNvPr id="0" name=""/>
        <dsp:cNvSpPr/>
      </dsp:nvSpPr>
      <dsp:spPr>
        <a:xfrm>
          <a:off x="4268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574E7D-683F-6649-B570-EE9227EFD065}">
      <dsp:nvSpPr>
        <dsp:cNvPr id="0" name=""/>
        <dsp:cNvSpPr/>
      </dsp:nvSpPr>
      <dsp:spPr>
        <a:xfrm>
          <a:off x="331613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Pick up a bike at any Ford </a:t>
          </a:r>
          <a:r>
            <a:rPr lang="en-US" sz="1800" kern="1200" dirty="0" err="1" smtClean="0"/>
            <a:t>GoBike</a:t>
          </a:r>
          <a:r>
            <a:rPr lang="en-US" sz="1800" kern="1200" dirty="0" smtClean="0"/>
            <a:t> station.</a:t>
          </a:r>
          <a:endParaRPr lang="en-US" sz="1800" kern="1200" dirty="0"/>
        </a:p>
      </dsp:txBody>
      <dsp:txXfrm>
        <a:off x="388082" y="1213263"/>
        <a:ext cx="1897894" cy="1815053"/>
      </dsp:txXfrm>
    </dsp:sp>
    <dsp:sp modelId="{9BA1CE40-F341-644A-B5C7-7B5D1CAA1247}">
      <dsp:nvSpPr>
        <dsp:cNvPr id="0" name=""/>
        <dsp:cNvSpPr/>
      </dsp:nvSpPr>
      <dsp:spPr>
        <a:xfrm>
          <a:off x="2402431" y="722408"/>
          <a:ext cx="387330" cy="483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402431" y="819043"/>
        <a:ext cx="271131" cy="289904"/>
      </dsp:txXfrm>
    </dsp:sp>
    <dsp:sp modelId="{CAFF1744-5D5E-2A47-9B20-342339D42847}">
      <dsp:nvSpPr>
        <dsp:cNvPr id="0" name=""/>
        <dsp:cNvSpPr/>
      </dsp:nvSpPr>
      <dsp:spPr>
        <a:xfrm>
          <a:off x="3121759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8B2C3A-B707-BC4F-B9C1-12B283927059}">
      <dsp:nvSpPr>
        <dsp:cNvPr id="0" name=""/>
        <dsp:cNvSpPr/>
      </dsp:nvSpPr>
      <dsp:spPr>
        <a:xfrm>
          <a:off x="3449104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Ride across SF for quick trips!</a:t>
          </a:r>
          <a:endParaRPr lang="en-US" sz="1800" kern="1200" dirty="0"/>
        </a:p>
      </dsp:txBody>
      <dsp:txXfrm>
        <a:off x="3505573" y="1213263"/>
        <a:ext cx="1897894" cy="1815053"/>
      </dsp:txXfrm>
    </dsp:sp>
    <dsp:sp modelId="{55B45E65-BABA-EF4E-B1A0-A5C0D885A55D}">
      <dsp:nvSpPr>
        <dsp:cNvPr id="0" name=""/>
        <dsp:cNvSpPr/>
      </dsp:nvSpPr>
      <dsp:spPr>
        <a:xfrm>
          <a:off x="5519923" y="722408"/>
          <a:ext cx="387330" cy="483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519923" y="819043"/>
        <a:ext cx="271131" cy="289904"/>
      </dsp:txXfrm>
    </dsp:sp>
    <dsp:sp modelId="{E664D110-01C4-4C41-BD19-9489F2165483}">
      <dsp:nvSpPr>
        <dsp:cNvPr id="0" name=""/>
        <dsp:cNvSpPr/>
      </dsp:nvSpPr>
      <dsp:spPr>
        <a:xfrm>
          <a:off x="6239251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280456-88E5-7C4F-953C-0CFA8CC0BC88}">
      <dsp:nvSpPr>
        <dsp:cNvPr id="0" name=""/>
        <dsp:cNvSpPr/>
      </dsp:nvSpPr>
      <dsp:spPr>
        <a:xfrm>
          <a:off x="6566596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End a trip by returning at any bike station.</a:t>
          </a:r>
          <a:endParaRPr lang="en-US" sz="2000" kern="1200" dirty="0"/>
        </a:p>
      </dsp:txBody>
      <dsp:txXfrm>
        <a:off x="6623065" y="1213263"/>
        <a:ext cx="1897894" cy="1815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06AB3-9D6C-DA4B-8832-9C251BE792E8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930BF-DA6B-D14A-A897-09EACED74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315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7" y="186127"/>
            <a:ext cx="11792606" cy="959501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sz="5400" smtClean="0">
                <a:solidFill>
                  <a:schemeClr val="bg1"/>
                </a:solidFill>
              </a:rPr>
              <a:t>Bay area </a:t>
            </a:r>
            <a:r>
              <a:rPr lang="en-US" sz="5400" dirty="0" smtClean="0">
                <a:solidFill>
                  <a:schemeClr val="bg1"/>
                </a:solidFill>
              </a:rPr>
              <a:t>bike RECOMMENDATION APP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744949" y="4797108"/>
            <a:ext cx="6831673" cy="1086237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ANANT AGARWAL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ARPITA JENA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ASMITA VIKAS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DEENA LIZ JOHN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923" y="531370"/>
            <a:ext cx="775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Implementing Generalized Linear Regression model to predict Traffic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6" y="1011621"/>
            <a:ext cx="9101959" cy="56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923" y="531370"/>
            <a:ext cx="733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Implementing Random Forest model to predict Availability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6" y="1078624"/>
            <a:ext cx="9685686" cy="39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443655"/>
          </a:xfrm>
        </p:spPr>
        <p:txBody>
          <a:bodyPr/>
          <a:lstStyle/>
          <a:p>
            <a:r>
              <a:rPr lang="en-US" dirty="0" smtClean="0"/>
              <a:t>Integrate real-time bike availability to update suggested future rides.</a:t>
            </a:r>
          </a:p>
          <a:p>
            <a:endParaRPr lang="en-US" dirty="0" smtClean="0"/>
          </a:p>
          <a:p>
            <a:r>
              <a:rPr lang="en-US" dirty="0" smtClean="0"/>
              <a:t>Track location of user to suggest new stations.</a:t>
            </a:r>
          </a:p>
          <a:p>
            <a:endParaRPr lang="en-US" dirty="0" smtClean="0"/>
          </a:p>
          <a:p>
            <a:r>
              <a:rPr lang="en-US" dirty="0" smtClean="0"/>
              <a:t>Recommend stations for bike drop-offs based on dock availability before even starting a trip.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capacity and CPU memory should be in proportion with the volume of data.</a:t>
            </a:r>
          </a:p>
          <a:p>
            <a:r>
              <a:rPr lang="en-US" dirty="0" smtClean="0"/>
              <a:t>Caching the final tables after processing helped in quick modeling, avoiding reruns of the entire code.</a:t>
            </a:r>
          </a:p>
          <a:p>
            <a:r>
              <a:rPr lang="en-US" dirty="0" smtClean="0"/>
              <a:t>Writing SQL queries for feature engineering was easier by registering </a:t>
            </a:r>
            <a:r>
              <a:rPr lang="en-US" dirty="0" err="1" smtClean="0"/>
              <a:t>dataframes</a:t>
            </a:r>
            <a:r>
              <a:rPr lang="en-US" dirty="0" smtClean="0"/>
              <a:t> in the table catalog.</a:t>
            </a:r>
          </a:p>
          <a:p>
            <a:r>
              <a:rPr lang="en-US" dirty="0" smtClean="0"/>
              <a:t>Correct merge conflicts for </a:t>
            </a:r>
            <a:r>
              <a:rPr lang="en-US" dirty="0" err="1" smtClean="0"/>
              <a:t>Git</a:t>
            </a:r>
            <a:r>
              <a:rPr lang="en-US" dirty="0" smtClean="0"/>
              <a:t> repositories!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5476" y="2638097"/>
            <a:ext cx="3289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THANK YOU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760482" y="1802524"/>
            <a:ext cx="9601200" cy="3294993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/>
              <a:t> INTRODUCTION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 RECOMMENDATION APP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DATA DESCRIPTION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IMPLEMENTATION IN SPARK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MODEL BUILDING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FUTURE SCOPE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614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075699"/>
              </p:ext>
            </p:extLst>
          </p:nvPr>
        </p:nvGraphicFramePr>
        <p:xfrm>
          <a:off x="2212428" y="2370083"/>
          <a:ext cx="8581697" cy="3084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9449" y="0"/>
            <a:ext cx="3862551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14097" y="1677568"/>
            <a:ext cx="6852744" cy="361964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1600" y="1677568"/>
            <a:ext cx="6595241" cy="3442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Given </a:t>
            </a:r>
            <a:r>
              <a:rPr lang="en-US" dirty="0"/>
              <a:t>the shortage of </a:t>
            </a:r>
            <a:r>
              <a:rPr lang="en-US" dirty="0" smtClean="0"/>
              <a:t>bikes, there is a need to optimize availability of bikes to users.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With the existing Ford </a:t>
            </a:r>
            <a:r>
              <a:rPr lang="en-US" dirty="0" err="1"/>
              <a:t>GoBike</a:t>
            </a:r>
            <a:r>
              <a:rPr lang="en-US" dirty="0"/>
              <a:t> App, real-time bike availability information can be </a:t>
            </a:r>
            <a:r>
              <a:rPr lang="en-US" dirty="0" smtClean="0"/>
              <a:t>tracked.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Need a tool to plan future rides.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79" y="1355834"/>
            <a:ext cx="7424822" cy="5502166"/>
          </a:xfrm>
        </p:spPr>
      </p:pic>
      <p:cxnSp>
        <p:nvCxnSpPr>
          <p:cNvPr id="19" name="Straight Arrow Connector 18"/>
          <p:cNvCxnSpPr/>
          <p:nvPr/>
        </p:nvCxnSpPr>
        <p:spPr>
          <a:xfrm flipH="1">
            <a:off x="8397766" y="3436882"/>
            <a:ext cx="867104" cy="578069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264869" y="3111062"/>
            <a:ext cx="614855" cy="325820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357241" y="2701159"/>
            <a:ext cx="1907628" cy="735723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479589" y="1713186"/>
            <a:ext cx="785280" cy="1723696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1473672" y="1879380"/>
            <a:ext cx="3171151" cy="399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System finds nearest </a:t>
            </a:r>
            <a:r>
              <a:rPr lang="en-US" dirty="0"/>
              <a:t>station for future rides based on traffic and bike </a:t>
            </a:r>
            <a:r>
              <a:rPr lang="en-US" dirty="0" smtClean="0"/>
              <a:t>availability using Google Maps API.</a:t>
            </a:r>
          </a:p>
          <a:p>
            <a:endParaRPr lang="en-US" dirty="0" smtClean="0"/>
          </a:p>
          <a:p>
            <a:r>
              <a:rPr lang="en-US" dirty="0" smtClean="0"/>
              <a:t>Users are provided a ranked list of these stations based </a:t>
            </a:r>
            <a:r>
              <a:rPr lang="en-US" dirty="0"/>
              <a:t>on </a:t>
            </a:r>
            <a:r>
              <a:rPr lang="en-US" dirty="0" smtClean="0"/>
              <a:t>predicted bike </a:t>
            </a:r>
            <a:r>
              <a:rPr lang="en-US" dirty="0"/>
              <a:t>availability and </a:t>
            </a:r>
            <a:r>
              <a:rPr lang="en-US" dirty="0" smtClean="0"/>
              <a:t>traffic.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59820" y="2787869"/>
            <a:ext cx="227549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960179"/>
          </a:xfrm>
        </p:spPr>
        <p:txBody>
          <a:bodyPr/>
          <a:lstStyle/>
          <a:p>
            <a:r>
              <a:rPr lang="en-US" dirty="0" smtClean="0"/>
              <a:t>2.5 GB data from Ford </a:t>
            </a:r>
            <a:r>
              <a:rPr lang="en-US" dirty="0" err="1" smtClean="0"/>
              <a:t>GoBike</a:t>
            </a:r>
            <a:r>
              <a:rPr lang="en-US" dirty="0" smtClean="0"/>
              <a:t> data release with trip and station information.</a:t>
            </a:r>
          </a:p>
          <a:p>
            <a:r>
              <a:rPr lang="en-US" dirty="0" smtClean="0"/>
              <a:t>Data from January 2013 to August 2016.</a:t>
            </a:r>
          </a:p>
          <a:p>
            <a:r>
              <a:rPr lang="en-US" dirty="0" smtClean="0"/>
              <a:t>Nearly 71 million trips.</a:t>
            </a:r>
          </a:p>
          <a:p>
            <a:r>
              <a:rPr lang="en-US" dirty="0" smtClean="0"/>
              <a:t>Over 15 features of weather information was used as external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0545"/>
            <a:ext cx="9601200" cy="1485900"/>
          </a:xfrm>
        </p:spPr>
        <p:txBody>
          <a:bodyPr/>
          <a:lstStyle/>
          <a:p>
            <a:r>
              <a:rPr lang="en-US" dirty="0" smtClean="0"/>
              <a:t>Implementation in 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0" y="1908942"/>
            <a:ext cx="7483974" cy="3227464"/>
          </a:xfrm>
        </p:spPr>
      </p:pic>
      <p:sp>
        <p:nvSpPr>
          <p:cNvPr id="7" name="TextBox 6"/>
          <p:cNvSpPr txBox="1"/>
          <p:nvPr/>
        </p:nvSpPr>
        <p:spPr>
          <a:xfrm>
            <a:off x="1957107" y="5275338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EC2 Instance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0" y="5687294"/>
            <a:ext cx="8924243" cy="854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7107" y="1508832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Data loaded in S3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7" y="1040525"/>
            <a:ext cx="8628993" cy="539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4924" y="531370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Querying on EC2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1704</TotalTime>
  <Words>308</Words>
  <Application>Microsoft Macintosh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Franklin Gothic Book</vt:lpstr>
      <vt:lpstr>Wingdings</vt:lpstr>
      <vt:lpstr>Arial</vt:lpstr>
      <vt:lpstr>Crop</vt:lpstr>
      <vt:lpstr>Bay area bike RECOMMENDATION APP</vt:lpstr>
      <vt:lpstr>PowerPoint Presentation</vt:lpstr>
      <vt:lpstr>Introduction</vt:lpstr>
      <vt:lpstr>Business Problem</vt:lpstr>
      <vt:lpstr>Recommendation System</vt:lpstr>
      <vt:lpstr>PowerPoint Presentation</vt:lpstr>
      <vt:lpstr>Data Description</vt:lpstr>
      <vt:lpstr>Implementation in Spark</vt:lpstr>
      <vt:lpstr>PowerPoint Presentation</vt:lpstr>
      <vt:lpstr>PowerPoint Presentation</vt:lpstr>
      <vt:lpstr>PowerPoint Presentation</vt:lpstr>
      <vt:lpstr>Future Scope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Deena Liz John</dc:creator>
  <cp:lastModifiedBy>Deena Liz John</cp:lastModifiedBy>
  <cp:revision>28</cp:revision>
  <dcterms:created xsi:type="dcterms:W3CDTF">2018-01-18T00:06:08Z</dcterms:created>
  <dcterms:modified xsi:type="dcterms:W3CDTF">2018-01-19T04:30:54Z</dcterms:modified>
</cp:coreProperties>
</file>